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69" r:id="rId2"/>
  </p:sldMasterIdLst>
  <p:notesMasterIdLst>
    <p:notesMasterId r:id="rId17"/>
  </p:notesMasterIdLst>
  <p:sldIdLst>
    <p:sldId id="256" r:id="rId3"/>
    <p:sldId id="259" r:id="rId4"/>
    <p:sldId id="258" r:id="rId5"/>
    <p:sldId id="260" r:id="rId6"/>
    <p:sldId id="269" r:id="rId7"/>
    <p:sldId id="266" r:id="rId8"/>
    <p:sldId id="261" r:id="rId9"/>
    <p:sldId id="263" r:id="rId10"/>
    <p:sldId id="270" r:id="rId11"/>
    <p:sldId id="265" r:id="rId12"/>
    <p:sldId id="257" r:id="rId13"/>
    <p:sldId id="264" r:id="rId14"/>
    <p:sldId id="271" r:id="rId15"/>
    <p:sldId id="273" r:id="rId16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27" autoAdjust="0"/>
  </p:normalViewPr>
  <p:slideViewPr>
    <p:cSldViewPr>
      <p:cViewPr varScale="1">
        <p:scale>
          <a:sx n="81" d="100"/>
          <a:sy n="81" d="100"/>
        </p:scale>
        <p:origin x="-101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bg-BG"/>
          </a:p>
        </p:txBody>
      </p:sp>
      <p:sp>
        <p:nvSpPr>
          <p:cNvPr id="686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417124-10DC-45CE-A4CA-D8FC00A6C1FC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41086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bg-BG" noProof="0" smtClean="0"/>
              <a:t>Щракнете, за да редактирате стила на заглавието в образеца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bg-BG" noProof="0" smtClean="0"/>
              <a:t>Щракнете, за да редактирате стила на подзаглавието в образеца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9738F8D-6702-48C9-B7F8-0059023F5B20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95A8D-12E6-4254-8287-240CEBCEE262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0810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BCC22-5FFB-4665-A054-CE2EF7FEE707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778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bg-BG" noProof="0" smtClean="0"/>
              <a:t>Щракнете, за да редактирате стила на заглавието в образеца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bg-BG" noProof="0" smtClean="0"/>
              <a:t>Щракнете, за да редактирате стила на подзаглавието в образеца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298366-F5D2-4345-B802-73296FF0FD65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/>
      <p:bldP spid="73732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7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37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7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4411D-19D7-49E4-B9A9-470F823E4AE4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625888"/>
      </p:ext>
    </p:extLst>
  </p:cSld>
  <p:clrMapOvr>
    <a:masterClrMapping/>
  </p:clrMapOvr>
  <p:transition spd="slow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3EEDF-851A-4259-A14C-A19FAB8157F5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29851576"/>
      </p:ext>
    </p:extLst>
  </p:cSld>
  <p:clrMapOvr>
    <a:masterClrMapping/>
  </p:clrMapOvr>
  <p:transition spd="slow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0081C-B7CB-44FF-9FF2-BFCC0CAB4363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02421308"/>
      </p:ext>
    </p:extLst>
  </p:cSld>
  <p:clrMapOvr>
    <a:masterClrMapping/>
  </p:clrMapOvr>
  <p:transition spd="slow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38BF7-1BB6-4A94-A8E4-60251DF816B2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88844398"/>
      </p:ext>
    </p:extLst>
  </p:cSld>
  <p:clrMapOvr>
    <a:masterClrMapping/>
  </p:clrMapOvr>
  <p:transition spd="slow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EF1D7-751F-4D90-AD28-1F2183476DA4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50055724"/>
      </p:ext>
    </p:extLst>
  </p:cSld>
  <p:clrMapOvr>
    <a:masterClrMapping/>
  </p:clrMapOvr>
  <p:transition spd="slow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10507-937D-4FDA-957F-43C4F0D6762F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9587492"/>
      </p:ext>
    </p:extLst>
  </p:cSld>
  <p:clrMapOvr>
    <a:masterClrMapping/>
  </p:clrMapOvr>
  <p:transition spd="slow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60B2C-E58A-46D6-991A-D2783B8FFEBA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450457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CE86D-B097-4F7A-A53D-D57E68A1ADA2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1439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91910-855F-468B-A262-D02750190758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39265008"/>
      </p:ext>
    </p:extLst>
  </p:cSld>
  <p:clrMapOvr>
    <a:masterClrMapping/>
  </p:clrMapOvr>
  <p:transition spd="slow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46D1C-C4B5-4A5C-9015-D12291538958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83099664"/>
      </p:ext>
    </p:extLst>
  </p:cSld>
  <p:clrMapOvr>
    <a:masterClrMapping/>
  </p:clrMapOvr>
  <p:transition spd="slow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15280-97C2-4FFE-8FB9-2B08E5C109FE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49002372"/>
      </p:ext>
    </p:extLst>
  </p:cSld>
  <p:clrMapOvr>
    <a:masterClrMapping/>
  </p:clrMapOvr>
  <p:transition spd="slow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7800" y="1600200"/>
            <a:ext cx="35433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447800" y="3938588"/>
            <a:ext cx="35433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143500" y="1600200"/>
            <a:ext cx="3543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447800" y="6245225"/>
            <a:ext cx="1905000" cy="47625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05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96708E-05A7-4569-ACC2-F2D95D005B3F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36080321"/>
      </p:ext>
    </p:extLst>
  </p:cSld>
  <p:clrMapOvr>
    <a:masterClrMapping/>
  </p:clrMapOvr>
  <p:transition spd="slow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800" y="6245225"/>
            <a:ext cx="1905000" cy="47625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9CAFE1-6DF8-4E77-8A11-3B09692F57FE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0389225"/>
      </p:ext>
    </p:extLst>
  </p:cSld>
  <p:clrMapOvr>
    <a:masterClrMapping/>
  </p:clrMapOvr>
  <p:transition spd="slow"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1600" y="274638"/>
            <a:ext cx="73152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47800" y="6245225"/>
            <a:ext cx="1905000" cy="47625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5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7A827FB-AD55-412B-8A25-AD1765DDB837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6815029"/>
      </p:ext>
    </p:extLst>
  </p:cSld>
  <p:clrMapOvr>
    <a:masterClrMapping/>
  </p:clrMapOvr>
  <p:transition spd="slow"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3500" y="1600200"/>
            <a:ext cx="35433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3500" y="3938588"/>
            <a:ext cx="35433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447800" y="6245225"/>
            <a:ext cx="1905000" cy="47625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05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6D98E1-1C18-4079-8A2B-9D2F85892861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7471541"/>
      </p:ext>
    </p:extLst>
  </p:cSld>
  <p:clrMapOvr>
    <a:masterClrMapping/>
  </p:clrMapOvr>
  <p:transition spd="slow"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7800" y="1600200"/>
            <a:ext cx="35433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447800" y="3938588"/>
            <a:ext cx="35433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5143500" y="1600200"/>
            <a:ext cx="3543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447800" y="6245225"/>
            <a:ext cx="1905000" cy="47625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05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C152D5-EC2A-4250-8E76-3BA5F62BDF56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8461858"/>
      </p:ext>
    </p:extLst>
  </p:cSld>
  <p:clrMapOvr>
    <a:masterClrMapping/>
  </p:clrMapOvr>
  <p:transition spd="slow"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47800" y="1600200"/>
            <a:ext cx="72390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3938588"/>
            <a:ext cx="7239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800" y="6245225"/>
            <a:ext cx="1905000" cy="47625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84FB4D-5B90-48AC-BABD-4C695F4A4706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8570572"/>
      </p:ext>
    </p:extLst>
  </p:cSld>
  <p:clrMapOvr>
    <a:masterClrMapping/>
  </p:clrMapOvr>
  <p:transition spd="slow"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800" y="6245225"/>
            <a:ext cx="1905000" cy="47625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11F16B-1AA6-4756-9FA7-2ADD851250DB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2827288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40257-1F79-49C0-A267-B4B84C8685FE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260076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7800" y="1600200"/>
            <a:ext cx="35433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3500" y="1600200"/>
            <a:ext cx="35433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447800" y="3938588"/>
            <a:ext cx="72390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447800" y="6245225"/>
            <a:ext cx="1905000" cy="47625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05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C23507-0B14-423D-9EDC-DBC1C1F0B887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6150106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423D4-526A-4B74-BC7F-6B94048D1872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5624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B8746-5198-412A-B4D1-89C96F3D616B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724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7019B-B1BA-4F0A-BC85-CD805D3AF832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675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06240-C684-4603-9BB2-6336AC9673D2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150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9269F-0B02-424A-B26E-DF2AB6E822C3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9168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57E91-725B-413B-932A-9FB0B214DF96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032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Щракнете, за да редактирате стила на заглавието в образеца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EBA7EF0-CA86-45FC-A258-C2ECFFE9BF1C}" type="slidenum">
              <a:rPr lang="bg-BG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Щракнете, за да редактирате стила на заглавието в образеца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95AD5509-760B-4405-BD6D-2E91BAFC1B45}" type="slidenum">
              <a:rPr lang="bg-BG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</p:sldLayoutIdLst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  <p:bldP spid="72708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270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270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270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270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270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270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270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270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270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270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4221163"/>
            <a:ext cx="7467600" cy="1727200"/>
          </a:xfrm>
        </p:spPr>
        <p:txBody>
          <a:bodyPr/>
          <a:lstStyle/>
          <a:p>
            <a:pPr algn="ctr"/>
            <a:r>
              <a:rPr lang="bg-BG" sz="4800" b="1">
                <a:solidFill>
                  <a:srgbClr val="1B281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Възхитителни </a:t>
            </a:r>
            <a:br>
              <a:rPr lang="bg-BG" sz="4800" b="1">
                <a:solidFill>
                  <a:srgbClr val="1B281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bg-BG" sz="4800" b="1">
                <a:solidFill>
                  <a:srgbClr val="1B281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природни чудеса</a:t>
            </a:r>
          </a:p>
        </p:txBody>
      </p:sp>
      <p:pic>
        <p:nvPicPr>
          <p:cNvPr id="2055" name="Picture 7" descr="mother%20nature%20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4105275" cy="42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4800" b="1">
                <a:solidFill>
                  <a:srgbClr val="1B281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Вълнистата скала</a:t>
            </a:r>
            <a:r>
              <a:rPr lang="bg-BG"/>
              <a:t> 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600200"/>
            <a:ext cx="7850187" cy="1612900"/>
          </a:xfrm>
        </p:spPr>
        <p:txBody>
          <a:bodyPr/>
          <a:lstStyle/>
          <a:p>
            <a:r>
              <a:rPr lang="bg-BG" sz="2400" b="1">
                <a:latin typeface="Arial" charset="0"/>
              </a:rPr>
              <a:t>Разположение</a:t>
            </a:r>
            <a:r>
              <a:rPr lang="bg-BG" sz="2400">
                <a:latin typeface="Arial" charset="0"/>
              </a:rPr>
              <a:t> – Уейв Рок, Западна Австралия</a:t>
            </a:r>
            <a:endParaRPr lang="bg-BG" sz="2400" b="1">
              <a:latin typeface="Arial" charset="0"/>
            </a:endParaRPr>
          </a:p>
          <a:p>
            <a:r>
              <a:rPr lang="bg-BG" sz="2400" b="1">
                <a:latin typeface="Arial" charset="0"/>
              </a:rPr>
              <a:t>Размери –</a:t>
            </a:r>
            <a:r>
              <a:rPr lang="bg-BG" sz="2400">
                <a:latin typeface="Arial" charset="0"/>
              </a:rPr>
              <a:t> височина 15 м. и дължина 110 м.</a:t>
            </a:r>
            <a:endParaRPr lang="bg-BG" sz="2400" b="1">
              <a:latin typeface="Arial" charset="0"/>
            </a:endParaRPr>
          </a:p>
          <a:p>
            <a:r>
              <a:rPr lang="bg-BG" sz="2400" b="1">
                <a:latin typeface="Arial" charset="0"/>
              </a:rPr>
              <a:t>Форма</a:t>
            </a:r>
            <a:r>
              <a:rPr lang="bg-BG" sz="2400">
                <a:latin typeface="Arial" charset="0"/>
              </a:rPr>
              <a:t> на висока прииждаща океанска вълна</a:t>
            </a:r>
          </a:p>
        </p:txBody>
      </p:sp>
      <p:pic>
        <p:nvPicPr>
          <p:cNvPr id="11270" name="Picture 6" descr="valnista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284538"/>
            <a:ext cx="8280400" cy="2808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772400" cy="1143000"/>
          </a:xfrm>
        </p:spPr>
        <p:txBody>
          <a:bodyPr/>
          <a:lstStyle/>
          <a:p>
            <a:pPr algn="ctr"/>
            <a:r>
              <a:rPr lang="bg-BG" sz="4800" b="1">
                <a:solidFill>
                  <a:srgbClr val="1B281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Великата синя дупка</a:t>
            </a:r>
            <a:r>
              <a:rPr lang="bg-BG"/>
              <a:t> 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2060575"/>
            <a:ext cx="4464050" cy="452596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bg-BG" sz="2400" b="1">
                <a:latin typeface="Arial" charset="0"/>
              </a:rPr>
              <a:t>Разположение</a:t>
            </a:r>
            <a:r>
              <a:rPr lang="bg-BG" sz="2400">
                <a:latin typeface="Arial" charset="0"/>
              </a:rPr>
              <a:t> - на 100 км. от сушата на град Белиз (Латинска Америка)</a:t>
            </a:r>
          </a:p>
          <a:p>
            <a:pPr>
              <a:lnSpc>
                <a:spcPct val="110000"/>
              </a:lnSpc>
            </a:pPr>
            <a:r>
              <a:rPr lang="bg-BG" sz="2400" b="1">
                <a:latin typeface="Arial" charset="0"/>
              </a:rPr>
              <a:t>Форма</a:t>
            </a:r>
            <a:r>
              <a:rPr lang="bg-BG" sz="2400">
                <a:latin typeface="Arial" charset="0"/>
              </a:rPr>
              <a:t> - част от бариерна риф система с перфектна кръгла форма</a:t>
            </a:r>
          </a:p>
          <a:p>
            <a:pPr>
              <a:lnSpc>
                <a:spcPct val="110000"/>
              </a:lnSpc>
            </a:pPr>
            <a:r>
              <a:rPr lang="bg-BG" sz="2400" b="1">
                <a:latin typeface="Arial" charset="0"/>
              </a:rPr>
              <a:t>Размери</a:t>
            </a:r>
            <a:r>
              <a:rPr lang="bg-BG" sz="2400">
                <a:latin typeface="Arial" charset="0"/>
              </a:rPr>
              <a:t> - напречно 400 м. и дълбочина 145 м.</a:t>
            </a:r>
          </a:p>
        </p:txBody>
      </p:sp>
      <p:pic>
        <p:nvPicPr>
          <p:cNvPr id="3078" name="Picture 6" descr="sinja dupka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73238"/>
            <a:ext cx="4103687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4800" b="1">
                <a:solidFill>
                  <a:srgbClr val="1B281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Портата на ада</a:t>
            </a:r>
            <a:r>
              <a:rPr lang="bg-BG"/>
              <a:t> 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1116013" y="4652963"/>
            <a:ext cx="7570787" cy="1800225"/>
          </a:xfrm>
        </p:spPr>
        <p:txBody>
          <a:bodyPr/>
          <a:lstStyle/>
          <a:p>
            <a:r>
              <a:rPr lang="bg-BG" sz="2400" b="1">
                <a:latin typeface="Arial" charset="0"/>
              </a:rPr>
              <a:t>Разположение</a:t>
            </a:r>
            <a:r>
              <a:rPr lang="bg-BG" sz="2400">
                <a:latin typeface="Arial" charset="0"/>
              </a:rPr>
              <a:t> – гр. Дарваз, Узбекистан</a:t>
            </a:r>
            <a:endParaRPr lang="bg-BG" sz="2400" b="1">
              <a:latin typeface="Arial" charset="0"/>
            </a:endParaRPr>
          </a:p>
          <a:p>
            <a:r>
              <a:rPr lang="bg-BG" sz="2400" b="1">
                <a:latin typeface="Arial" charset="0"/>
              </a:rPr>
              <a:t>Откриване </a:t>
            </a:r>
            <a:r>
              <a:rPr lang="bg-BG" sz="2400">
                <a:latin typeface="Arial" charset="0"/>
              </a:rPr>
              <a:t> - при сондажи за газ се отваря огромна подземна кухина, която вече 35 години непрекъснато бълва пламъци</a:t>
            </a:r>
          </a:p>
        </p:txBody>
      </p:sp>
      <p:pic>
        <p:nvPicPr>
          <p:cNvPr id="10248" name="Picture 8" descr="portata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600200"/>
            <a:ext cx="3744912" cy="290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1" name="Picture 11" descr="portata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628775"/>
            <a:ext cx="4105275" cy="287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74638"/>
            <a:ext cx="7315200" cy="850900"/>
          </a:xfrm>
        </p:spPr>
        <p:txBody>
          <a:bodyPr/>
          <a:lstStyle/>
          <a:p>
            <a:r>
              <a:rPr lang="bg-BG" sz="4800" b="1">
                <a:solidFill>
                  <a:srgbClr val="1B281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Белоградчишките скали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412776"/>
            <a:ext cx="7704856" cy="5040412"/>
          </a:xfrm>
        </p:spPr>
        <p:txBody>
          <a:bodyPr/>
          <a:lstStyle/>
          <a:p>
            <a:r>
              <a:rPr lang="bg-BG" sz="2400" b="1" dirty="0">
                <a:latin typeface="Arial" charset="0"/>
              </a:rPr>
              <a:t>Разположение</a:t>
            </a:r>
            <a:r>
              <a:rPr lang="bg-BG" sz="2400" dirty="0">
                <a:latin typeface="Arial" charset="0"/>
              </a:rPr>
              <a:t> - западен Предбалкан, гр. Белоградчик</a:t>
            </a:r>
          </a:p>
          <a:p>
            <a:r>
              <a:rPr lang="bg-BG" sz="2400" b="1" dirty="0">
                <a:latin typeface="Arial" charset="0"/>
              </a:rPr>
              <a:t>Етапи на формиране</a:t>
            </a:r>
            <a:r>
              <a:rPr lang="bg-BG" sz="2400" dirty="0">
                <a:latin typeface="Arial" charset="0"/>
              </a:rPr>
              <a:t>: </a:t>
            </a:r>
          </a:p>
          <a:p>
            <a:pPr lvl="1"/>
            <a:r>
              <a:rPr lang="bg-BG" sz="2400" dirty="0">
                <a:latin typeface="Arial" charset="0"/>
              </a:rPr>
              <a:t>близо 200 млн. г. наслоени </a:t>
            </a:r>
            <a:r>
              <a:rPr lang="bg-BG" sz="2400" dirty="0" err="1">
                <a:latin typeface="Arial" charset="0"/>
              </a:rPr>
              <a:t>песъчливо-мергелни</a:t>
            </a:r>
            <a:r>
              <a:rPr lang="bg-BG" sz="2400" dirty="0">
                <a:latin typeface="Arial" charset="0"/>
              </a:rPr>
              <a:t> скали са били </a:t>
            </a:r>
            <a:r>
              <a:rPr lang="bg-BG" sz="2400" dirty="0" err="1">
                <a:latin typeface="Arial" charset="0"/>
              </a:rPr>
              <a:t>заляти</a:t>
            </a:r>
            <a:r>
              <a:rPr lang="bg-BG" sz="2400" dirty="0">
                <a:latin typeface="Arial" charset="0"/>
              </a:rPr>
              <a:t> от море и са се споили в конгломерати </a:t>
            </a:r>
            <a:endParaRPr lang="bg-BG" sz="2400" dirty="0" smtClean="0">
              <a:latin typeface="Arial" charset="0"/>
            </a:endParaRPr>
          </a:p>
          <a:p>
            <a:pPr lvl="1"/>
            <a:r>
              <a:rPr lang="bg-BG" sz="2400" dirty="0" smtClean="0">
                <a:latin typeface="Arial" charset="0"/>
              </a:rPr>
              <a:t>под </a:t>
            </a:r>
            <a:r>
              <a:rPr lang="bg-BG" sz="2400" dirty="0">
                <a:latin typeface="Arial" charset="0"/>
              </a:rPr>
              <a:t>влияние на </a:t>
            </a:r>
            <a:r>
              <a:rPr lang="bg-BG" sz="2400" dirty="0" smtClean="0">
                <a:latin typeface="Arial" charset="0"/>
              </a:rPr>
              <a:t>природни явления </a:t>
            </a:r>
            <a:r>
              <a:rPr lang="bg-BG" sz="2400" dirty="0">
                <a:latin typeface="Arial" charset="0"/>
              </a:rPr>
              <a:t>варовиците са се изваяли като скулптури на различни същества.</a:t>
            </a:r>
          </a:p>
          <a:p>
            <a:r>
              <a:rPr lang="bg-BG" sz="2400" b="1" dirty="0">
                <a:latin typeface="Arial" charset="0"/>
              </a:rPr>
              <a:t>Размери</a:t>
            </a:r>
            <a:r>
              <a:rPr lang="bg-BG" sz="2400" i="1" dirty="0">
                <a:latin typeface="Arial" charset="0"/>
              </a:rPr>
              <a:t>: </a:t>
            </a:r>
            <a:r>
              <a:rPr lang="bg-BG" sz="2400" dirty="0">
                <a:latin typeface="Arial" charset="0"/>
              </a:rPr>
              <a:t>30 км дължина, 3 до 5 км </a:t>
            </a:r>
            <a:r>
              <a:rPr lang="bg-BG" sz="2400" dirty="0" smtClean="0">
                <a:latin typeface="Arial" charset="0"/>
              </a:rPr>
              <a:t>ширина, </a:t>
            </a:r>
            <a:r>
              <a:rPr lang="bg-BG" sz="2400" dirty="0">
                <a:latin typeface="Arial" charset="0"/>
              </a:rPr>
              <a:t>200 м височина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P10205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5" name="WordArt 5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7777163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Природното чудо на България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74638"/>
            <a:ext cx="7315200" cy="850900"/>
          </a:xfrm>
        </p:spPr>
        <p:txBody>
          <a:bodyPr/>
          <a:lstStyle/>
          <a:p>
            <a:pPr algn="ctr"/>
            <a:r>
              <a:rPr lang="bg-BG" sz="4800" b="1">
                <a:solidFill>
                  <a:srgbClr val="1B281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Каньонът на антилопата</a:t>
            </a:r>
            <a:r>
              <a:rPr lang="bg-BG"/>
              <a:t>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284663" y="1700213"/>
            <a:ext cx="4859337" cy="5157787"/>
          </a:xfrm>
        </p:spPr>
        <p:txBody>
          <a:bodyPr/>
          <a:lstStyle/>
          <a:p>
            <a:r>
              <a:rPr lang="bg-BG" sz="2400" b="1">
                <a:latin typeface="Arial" charset="0"/>
              </a:rPr>
              <a:t>Разположение</a:t>
            </a:r>
            <a:r>
              <a:rPr lang="bg-BG" sz="2400">
                <a:latin typeface="Arial" charset="0"/>
              </a:rPr>
              <a:t> – Аризона</a:t>
            </a:r>
            <a:r>
              <a:rPr lang="en-US" sz="2400">
                <a:latin typeface="Arial" charset="0"/>
              </a:rPr>
              <a:t> </a:t>
            </a:r>
            <a:r>
              <a:rPr lang="bg-BG" sz="2400">
                <a:latin typeface="Arial" charset="0"/>
              </a:rPr>
              <a:t>(САЩ), в индиански земи</a:t>
            </a:r>
            <a:endParaRPr lang="bg-BG" sz="2400" b="1">
              <a:latin typeface="Arial" charset="0"/>
            </a:endParaRPr>
          </a:p>
          <a:p>
            <a:r>
              <a:rPr lang="bg-BG" sz="2400" b="1">
                <a:latin typeface="Arial" charset="0"/>
              </a:rPr>
              <a:t>Състав</a:t>
            </a:r>
            <a:r>
              <a:rPr lang="bg-BG" sz="2400">
                <a:latin typeface="Arial" charset="0"/>
              </a:rPr>
              <a:t> - два скалисти пролома - „Горен Каньон” и „Долен каньон”, дълбок </a:t>
            </a:r>
            <a:r>
              <a:rPr lang="ru-RU" sz="2400">
                <a:latin typeface="Arial" charset="0"/>
              </a:rPr>
              <a:t>46 м.</a:t>
            </a:r>
          </a:p>
          <a:p>
            <a:r>
              <a:rPr lang="ru-RU" sz="2400" b="1">
                <a:latin typeface="Arial" charset="0"/>
              </a:rPr>
              <a:t>Феномен - </a:t>
            </a:r>
            <a:r>
              <a:rPr lang="ru-RU" sz="2400">
                <a:latin typeface="Arial" charset="0"/>
              </a:rPr>
              <a:t>падащите снопове слънчева светлина </a:t>
            </a:r>
          </a:p>
          <a:p>
            <a:r>
              <a:rPr lang="bg-BG" sz="2400" b="1">
                <a:latin typeface="Arial" charset="0"/>
              </a:rPr>
              <a:t>Достъп</a:t>
            </a:r>
            <a:r>
              <a:rPr lang="bg-BG" sz="2400">
                <a:latin typeface="Arial" charset="0"/>
              </a:rPr>
              <a:t> </a:t>
            </a:r>
            <a:r>
              <a:rPr lang="ru-RU" sz="2400">
                <a:latin typeface="Arial" charset="0"/>
              </a:rPr>
              <a:t>- такса </a:t>
            </a:r>
            <a:r>
              <a:rPr lang="bg-BG" sz="2400">
                <a:latin typeface="Arial" charset="0"/>
              </a:rPr>
              <a:t>$6 за посеще-ние и такса от $20 на племето Навахо, които управляват земите на</a:t>
            </a:r>
            <a:r>
              <a:rPr lang="bg-BG" sz="2800"/>
              <a:t> </a:t>
            </a:r>
            <a:r>
              <a:rPr lang="bg-BG" sz="2400">
                <a:latin typeface="Arial" charset="0"/>
              </a:rPr>
              <a:t>каньона.</a:t>
            </a:r>
            <a:r>
              <a:rPr lang="ru-RU" sz="2400">
                <a:latin typeface="Arial" charset="0"/>
              </a:rPr>
              <a:t> </a:t>
            </a:r>
            <a:endParaRPr lang="bg-BG" sz="2400">
              <a:latin typeface="Arial" charset="0"/>
            </a:endParaRPr>
          </a:p>
        </p:txBody>
      </p:sp>
      <p:pic>
        <p:nvPicPr>
          <p:cNvPr id="5127" name="Picture 7" descr="goren kanjon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341438"/>
            <a:ext cx="2160588" cy="309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8" name="Picture 8" descr="dolen kanjon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35400"/>
            <a:ext cx="2168525" cy="302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4800" b="1">
                <a:solidFill>
                  <a:srgbClr val="1B281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Вълната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557338"/>
            <a:ext cx="4535487" cy="4895850"/>
          </a:xfrm>
        </p:spPr>
        <p:txBody>
          <a:bodyPr/>
          <a:lstStyle/>
          <a:p>
            <a:r>
              <a:rPr lang="bg-BG" sz="2400" b="1">
                <a:latin typeface="Arial" charset="0"/>
              </a:rPr>
              <a:t>Разположение</a:t>
            </a:r>
            <a:r>
              <a:rPr lang="bg-BG" sz="2400">
                <a:latin typeface="Arial" charset="0"/>
              </a:rPr>
              <a:t> - границата на Аризона и Юта (САЩ)</a:t>
            </a:r>
          </a:p>
          <a:p>
            <a:r>
              <a:rPr lang="bg-BG" sz="2400" b="1">
                <a:latin typeface="Arial" charset="0"/>
              </a:rPr>
              <a:t>Възраст</a:t>
            </a:r>
            <a:r>
              <a:rPr lang="bg-BG" sz="2400">
                <a:latin typeface="Arial" charset="0"/>
              </a:rPr>
              <a:t> - 190 млн. години (юрския период)</a:t>
            </a:r>
          </a:p>
          <a:p>
            <a:r>
              <a:rPr lang="bg-BG" sz="2400" b="1">
                <a:latin typeface="Arial" charset="0"/>
              </a:rPr>
              <a:t>Формиране на скалите</a:t>
            </a:r>
            <a:r>
              <a:rPr lang="bg-BG" sz="2400">
                <a:latin typeface="Arial" charset="0"/>
              </a:rPr>
              <a:t> – от действието на водната ерозия върху застиналите дюни от разноцветен пясък</a:t>
            </a:r>
          </a:p>
          <a:p>
            <a:r>
              <a:rPr lang="bg-BG" sz="2400" b="1">
                <a:latin typeface="Arial" charset="0"/>
              </a:rPr>
              <a:t>Достъп</a:t>
            </a:r>
            <a:r>
              <a:rPr lang="bg-BG" sz="2400">
                <a:latin typeface="Arial" charset="0"/>
              </a:rPr>
              <a:t> – чрез 4-5 км. пешеходен поход</a:t>
            </a:r>
          </a:p>
        </p:txBody>
      </p:sp>
      <p:pic>
        <p:nvPicPr>
          <p:cNvPr id="4102" name="Picture 6" descr="Formations5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412875"/>
            <a:ext cx="3455987" cy="4679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7427912" cy="1425575"/>
          </a:xfrm>
        </p:spPr>
        <p:txBody>
          <a:bodyPr/>
          <a:lstStyle/>
          <a:p>
            <a:pPr algn="ctr"/>
            <a:r>
              <a:rPr lang="bg-BG" sz="4800" b="1">
                <a:solidFill>
                  <a:srgbClr val="1B281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Кристалната пещера на гигантите</a:t>
            </a:r>
            <a:r>
              <a:rPr lang="bg-BG" sz="400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060575"/>
            <a:ext cx="7921625" cy="45307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bg-BG" sz="2400" b="1">
                <a:latin typeface="Arial" charset="0"/>
              </a:rPr>
              <a:t>Разположение - </a:t>
            </a:r>
            <a:r>
              <a:rPr lang="bg-BG" sz="2400">
                <a:latin typeface="Arial" charset="0"/>
              </a:rPr>
              <a:t>в щата Чиуауа (Мексико), открита </a:t>
            </a:r>
            <a:r>
              <a:rPr lang="ru-RU" sz="2400">
                <a:latin typeface="Arial" charset="0"/>
              </a:rPr>
              <a:t>на 300 м. дълбочина </a:t>
            </a:r>
            <a:r>
              <a:rPr lang="bg-BG" sz="2400">
                <a:latin typeface="Arial" charset="0"/>
              </a:rPr>
              <a:t>във варовикова твърд на мината Найка, която събира консистенции от сребро и оловно-цинкова руда. </a:t>
            </a:r>
          </a:p>
          <a:p>
            <a:pPr>
              <a:lnSpc>
                <a:spcPct val="110000"/>
              </a:lnSpc>
            </a:pPr>
            <a:r>
              <a:rPr lang="bg-BG" sz="2400" b="1">
                <a:latin typeface="Arial" charset="0"/>
              </a:rPr>
              <a:t>Съдържание – </a:t>
            </a:r>
            <a:r>
              <a:rPr lang="bg-BG" sz="2400">
                <a:latin typeface="Arial" charset="0"/>
              </a:rPr>
              <a:t>огромни селенитни кристали от полупрозрачно злато и сребро, някои с дължина над 10 м. и тегло 55 тона</a:t>
            </a:r>
            <a:endParaRPr lang="ru-RU" sz="240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ru-RU" sz="2400" b="1">
                <a:latin typeface="Arial" charset="0"/>
              </a:rPr>
              <a:t>Форма – </a:t>
            </a:r>
            <a:r>
              <a:rPr lang="ru-RU" sz="2400">
                <a:latin typeface="Arial" charset="0"/>
              </a:rPr>
              <a:t>Дълбочина 27 метра, температурата - до 58°</a:t>
            </a:r>
            <a:r>
              <a:rPr lang="en-US" sz="2400">
                <a:latin typeface="Arial" charset="0"/>
              </a:rPr>
              <a:t>C</a:t>
            </a:r>
            <a:r>
              <a:rPr lang="bg-BG" sz="2400">
                <a:latin typeface="Arial" charset="0"/>
              </a:rPr>
              <a:t>,</a:t>
            </a:r>
            <a:r>
              <a:rPr lang="ru-RU" sz="2400">
                <a:latin typeface="Arial" charset="0"/>
              </a:rPr>
              <a:t> влажност на въздуха - 90%</a:t>
            </a:r>
            <a:endParaRPr lang="bg-BG" sz="2400">
              <a:latin typeface="Arial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 descr="kristalna p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4800" b="1">
                <a:solidFill>
                  <a:srgbClr val="1B281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Шоколадовите хълмове</a:t>
            </a:r>
            <a:r>
              <a:rPr lang="bg-BG"/>
              <a:t> 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700213"/>
            <a:ext cx="4608512" cy="4675187"/>
          </a:xfrm>
        </p:spPr>
        <p:txBody>
          <a:bodyPr/>
          <a:lstStyle/>
          <a:p>
            <a:r>
              <a:rPr lang="bg-BG" sz="2400" b="1">
                <a:latin typeface="Arial" charset="0"/>
              </a:rPr>
              <a:t>Разположение</a:t>
            </a:r>
            <a:r>
              <a:rPr lang="bg-BG" sz="2400">
                <a:latin typeface="Arial" charset="0"/>
              </a:rPr>
              <a:t> – област от 50 км</a:t>
            </a:r>
            <a:r>
              <a:rPr lang="bg-BG" sz="2400" baseline="30000">
                <a:latin typeface="Arial" charset="0"/>
              </a:rPr>
              <a:t>2</a:t>
            </a:r>
            <a:r>
              <a:rPr lang="bg-BG" sz="2400">
                <a:latin typeface="Arial" charset="0"/>
              </a:rPr>
              <a:t>. в Бохол, Филипините</a:t>
            </a:r>
            <a:endParaRPr lang="bg-BG" sz="2400" b="1">
              <a:latin typeface="Arial" charset="0"/>
            </a:endParaRPr>
          </a:p>
          <a:p>
            <a:r>
              <a:rPr lang="bg-BG" sz="2400" b="1">
                <a:latin typeface="Arial" charset="0"/>
              </a:rPr>
              <a:t>Форма – </a:t>
            </a:r>
            <a:r>
              <a:rPr lang="bg-BG" sz="2400">
                <a:latin typeface="Arial" charset="0"/>
              </a:rPr>
              <a:t>1268 хълма с перфектна конусовидна форма и височина 30-50 м., покрити с кафява трева през сухия сезон</a:t>
            </a:r>
            <a:endParaRPr lang="bg-BG" sz="2400" b="1">
              <a:latin typeface="Arial" charset="0"/>
            </a:endParaRPr>
          </a:p>
          <a:p>
            <a:r>
              <a:rPr lang="bg-BG" sz="2400" b="1">
                <a:latin typeface="Arial" charset="0"/>
              </a:rPr>
              <a:t>Формиране </a:t>
            </a:r>
            <a:r>
              <a:rPr lang="bg-BG" sz="2400">
                <a:latin typeface="Arial" charset="0"/>
              </a:rPr>
              <a:t>– теории за ерозирал варовик, субокеански вулканизъм или издигане на морското дъно</a:t>
            </a:r>
          </a:p>
        </p:txBody>
      </p:sp>
      <p:pic>
        <p:nvPicPr>
          <p:cNvPr id="12296" name="Picture 8" descr="chocolatehills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557338"/>
            <a:ext cx="3455987" cy="2405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8" name="Picture 10" descr="Chocolate-Hills11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4076700"/>
            <a:ext cx="3455987" cy="2333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7813"/>
            <a:ext cx="8353425" cy="1143000"/>
          </a:xfrm>
        </p:spPr>
        <p:txBody>
          <a:bodyPr/>
          <a:lstStyle/>
          <a:p>
            <a:pPr algn="ctr"/>
            <a:r>
              <a:rPr lang="bg-BG" sz="4800" b="1">
                <a:solidFill>
                  <a:srgbClr val="1B281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Окото на Сахара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284663" y="1628775"/>
            <a:ext cx="4679950" cy="4530725"/>
          </a:xfrm>
        </p:spPr>
        <p:txBody>
          <a:bodyPr/>
          <a:lstStyle/>
          <a:p>
            <a:r>
              <a:rPr lang="bg-BG" sz="2400" b="1">
                <a:latin typeface="Arial" charset="0"/>
              </a:rPr>
              <a:t>Разположение</a:t>
            </a:r>
            <a:r>
              <a:rPr lang="bg-BG" sz="2400">
                <a:latin typeface="Arial" charset="0"/>
              </a:rPr>
              <a:t> - Мавритания, югозападната част на пустинята Сахара</a:t>
            </a:r>
            <a:endParaRPr lang="bg-BG" sz="2400" b="1">
              <a:latin typeface="Arial" charset="0"/>
            </a:endParaRPr>
          </a:p>
          <a:p>
            <a:r>
              <a:rPr lang="bg-BG" sz="2400" b="1">
                <a:latin typeface="Arial" charset="0"/>
              </a:rPr>
              <a:t>Размери</a:t>
            </a:r>
            <a:r>
              <a:rPr lang="bg-BG" sz="2400">
                <a:latin typeface="Arial" charset="0"/>
              </a:rPr>
              <a:t> - 50 км в диаметър, идеално кръгла форма и плоско дъно </a:t>
            </a:r>
            <a:endParaRPr lang="bg-BG" sz="2400" b="1">
              <a:latin typeface="Arial" charset="0"/>
            </a:endParaRPr>
          </a:p>
          <a:p>
            <a:r>
              <a:rPr lang="bg-BG" sz="2400" b="1">
                <a:latin typeface="Arial" charset="0"/>
              </a:rPr>
              <a:t>Формиране – </a:t>
            </a:r>
            <a:r>
              <a:rPr lang="bg-BG" sz="2400">
                <a:latin typeface="Arial" charset="0"/>
              </a:rPr>
              <a:t>теории за</a:t>
            </a:r>
            <a:r>
              <a:rPr lang="bg-BG" sz="2400" b="1">
                <a:latin typeface="Arial" charset="0"/>
              </a:rPr>
              <a:t> </a:t>
            </a:r>
            <a:r>
              <a:rPr lang="bg-BG" sz="2400">
                <a:latin typeface="Arial" charset="0"/>
              </a:rPr>
              <a:t>паднал метеорит или разместване на слоевете и ерозия</a:t>
            </a:r>
          </a:p>
        </p:txBody>
      </p:sp>
      <p:pic>
        <p:nvPicPr>
          <p:cNvPr id="7175" name="Picture 7" descr="koto an sahara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149725"/>
            <a:ext cx="3673475" cy="2405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6" name="Picture 8" descr="sahara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484313"/>
            <a:ext cx="2951162" cy="2541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4800" b="1">
                <a:solidFill>
                  <a:srgbClr val="1B281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Пътят на гигантите</a:t>
            </a:r>
            <a:r>
              <a:rPr lang="bg-BG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989138"/>
            <a:ext cx="7634287" cy="4530725"/>
          </a:xfrm>
        </p:spPr>
        <p:txBody>
          <a:bodyPr/>
          <a:lstStyle/>
          <a:p>
            <a:r>
              <a:rPr lang="bg-BG" sz="2800" b="1">
                <a:latin typeface="Arial" charset="0"/>
              </a:rPr>
              <a:t>Разположение</a:t>
            </a:r>
            <a:r>
              <a:rPr lang="bg-BG" sz="2800">
                <a:latin typeface="Arial" charset="0"/>
              </a:rPr>
              <a:t> - североизточния бряг на Северна Ирландия</a:t>
            </a:r>
            <a:endParaRPr lang="bg-BG" sz="2800" b="1">
              <a:latin typeface="Arial" charset="0"/>
            </a:endParaRPr>
          </a:p>
          <a:p>
            <a:r>
              <a:rPr lang="bg-BG" sz="2800" b="1">
                <a:latin typeface="Arial" charset="0"/>
              </a:rPr>
              <a:t>Размери</a:t>
            </a:r>
            <a:r>
              <a:rPr lang="bg-BG" sz="2800">
                <a:latin typeface="Arial" charset="0"/>
              </a:rPr>
              <a:t> - 40 000 симетрични базалтови шестоъгълни колони (има и с 4 или 5 стени), височина 12м. и дебелина до 28 м.</a:t>
            </a:r>
            <a:endParaRPr lang="bg-BG" sz="2800" b="1">
              <a:latin typeface="Arial" charset="0"/>
            </a:endParaRPr>
          </a:p>
          <a:p>
            <a:r>
              <a:rPr lang="bg-BG" sz="2800" b="1">
                <a:latin typeface="Arial" charset="0"/>
              </a:rPr>
              <a:t>Формиране – </a:t>
            </a:r>
            <a:r>
              <a:rPr lang="bg-BG" sz="2800">
                <a:latin typeface="Arial" charset="0"/>
              </a:rPr>
              <a:t>резултат от древно вулканично изригване</a:t>
            </a:r>
          </a:p>
        </p:txBody>
      </p:sp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2" name="Picture 8" descr="giganti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196975"/>
            <a:ext cx="3960813" cy="4224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5" name="Picture 11" descr="7_causeway"/>
          <p:cNvPicPr>
            <a:picLocks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33375"/>
            <a:ext cx="4248150" cy="6119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Шаблон на проект с хербаризирани листа">
  <a:themeElements>
    <a:clrScheme name="Шаблон на проект с хербаризирани листа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Шаблон на проект с хербаризирани листа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на проект с хербаризирани лист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на проект с хербаризирани лист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на проект с хербаризирани лист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на проект с хербаризирани лист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на проект с хербаризирани лист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на проект с хербаризирани лист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на проект с хербаризирани лист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на проект с хербаризирани лист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на проект с хербаризирани лист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на проект с хербаризирани лист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на проект с хербаризирани лист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на проект с хербаризирани лист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на проект с хербаризирани листа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</Template>
  <TotalTime>223</TotalTime>
  <Words>468</Words>
  <Application>Microsoft Office PowerPoint</Application>
  <PresentationFormat>On-screen Show (4:3)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Times New Roman</vt:lpstr>
      <vt:lpstr>Monotype Sorts</vt:lpstr>
      <vt:lpstr>Wingdings</vt:lpstr>
      <vt:lpstr>Garamond</vt:lpstr>
      <vt:lpstr>Default Design</vt:lpstr>
      <vt:lpstr>Шаблон на проект с хербаризирани листа</vt:lpstr>
      <vt:lpstr>Възхитителни  природни чудеса</vt:lpstr>
      <vt:lpstr>Каньонът на антилопата </vt:lpstr>
      <vt:lpstr>Вълната</vt:lpstr>
      <vt:lpstr>Кристалната пещера на гигантите </vt:lpstr>
      <vt:lpstr>PowerPoint Presentation</vt:lpstr>
      <vt:lpstr>Шоколадовите хълмове </vt:lpstr>
      <vt:lpstr>Окото на Сахара</vt:lpstr>
      <vt:lpstr>Пътят на гигантите </vt:lpstr>
      <vt:lpstr>PowerPoint Presentation</vt:lpstr>
      <vt:lpstr>Вълнистата скала </vt:lpstr>
      <vt:lpstr>Великата синя дупка </vt:lpstr>
      <vt:lpstr>Портата на ада </vt:lpstr>
      <vt:lpstr>Белоградчишките скали</vt:lpstr>
      <vt:lpstr>PowerPoint Presentation</vt:lpstr>
    </vt:vector>
  </TitlesOfParts>
  <Company>Popova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Lusi</dc:creator>
  <cp:lastModifiedBy>Luska &amp; Todor</cp:lastModifiedBy>
  <cp:revision>58</cp:revision>
  <dcterms:created xsi:type="dcterms:W3CDTF">2011-07-22T15:20:19Z</dcterms:created>
  <dcterms:modified xsi:type="dcterms:W3CDTF">2013-07-20T13:06:06Z</dcterms:modified>
</cp:coreProperties>
</file>